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Hotel Booking Cancellation Prediction</a:t>
            </a:r>
          </a:p>
          <a:p>
            <a:r>
              <a:rPr dirty="0"/>
              <a:t>Data-Driven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Presented by: </a:t>
            </a:r>
            <a:r>
              <a:rPr dirty="0" err="1"/>
              <a:t>Menna</a:t>
            </a:r>
            <a:r>
              <a:rPr dirty="0"/>
              <a:t> </a:t>
            </a:r>
            <a:r>
              <a:rPr dirty="0" smtClean="0"/>
              <a:t>Khaled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Special Requests &amp; Price Impact</a:t>
            </a:r>
          </a:p>
        </p:txBody>
      </p:sp>
      <p:pic>
        <p:nvPicPr>
          <p:cNvPr id="3" name="Picture 2" descr="q6_specialrequests_vs_avg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7" y="2486213"/>
            <a:ext cx="7257143" cy="4308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417638"/>
            <a:ext cx="61967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Customers with more special requests tend to pay higher </a:t>
            </a:r>
            <a:r>
              <a:rPr dirty="0" smtClean="0"/>
              <a:t>prices.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Opportunity </a:t>
            </a:r>
            <a:r>
              <a:rPr dirty="0"/>
              <a:t>to customize services.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77197"/>
            <a:ext cx="8229600" cy="1143000"/>
          </a:xfrm>
        </p:spPr>
        <p:txBody>
          <a:bodyPr/>
          <a:lstStyle/>
          <a:p>
            <a:r>
              <a:rPr dirty="0"/>
              <a:t>Customer Loyalty Overview</a:t>
            </a:r>
          </a:p>
        </p:txBody>
      </p:sp>
      <p:pic>
        <p:nvPicPr>
          <p:cNvPr id="3" name="Picture 2" descr="q7_repeated_boo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" y="1483536"/>
            <a:ext cx="5486400" cy="5298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338" y="1344888"/>
            <a:ext cx="65367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Pie chart demonstrates the split between repeat and new </a:t>
            </a:r>
            <a:r>
              <a:rPr dirty="0" smtClean="0"/>
              <a:t>bookings.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Indicates </a:t>
            </a:r>
            <a:r>
              <a:rPr dirty="0"/>
              <a:t>potential for loyalty programs.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0427" y="246498"/>
            <a:ext cx="8229600" cy="1143000"/>
          </a:xfrm>
        </p:spPr>
        <p:txBody>
          <a:bodyPr/>
          <a:lstStyle/>
          <a:p>
            <a:r>
              <a:rPr dirty="0"/>
              <a:t>Meal Type Preferences</a:t>
            </a:r>
          </a:p>
        </p:txBody>
      </p:sp>
      <p:pic>
        <p:nvPicPr>
          <p:cNvPr id="3" name="Picture 2" descr="q8_meal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7" y="2323606"/>
            <a:ext cx="8485540" cy="4104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455280"/>
            <a:ext cx="666477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Meal preferences reveal additional dimensions of customer </a:t>
            </a:r>
            <a:r>
              <a:rPr dirty="0" smtClean="0"/>
              <a:t>behavior.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Useful </a:t>
            </a:r>
            <a:r>
              <a:rPr dirty="0"/>
              <a:t>for cross-selling opportunities.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Children and Lead Time Dynamics</a:t>
            </a:r>
          </a:p>
        </p:txBody>
      </p:sp>
      <p:pic>
        <p:nvPicPr>
          <p:cNvPr id="3" name="Picture 2" descr="q9_children_vs_lead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2063969"/>
            <a:ext cx="8451271" cy="4690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9709" y="1417638"/>
            <a:ext cx="49494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Family bookings exhibit distinct lead time </a:t>
            </a:r>
            <a:r>
              <a:rPr dirty="0" smtClean="0"/>
              <a:t>patterns.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Important </a:t>
            </a:r>
            <a:r>
              <a:rPr dirty="0"/>
              <a:t>for understanding group behavior.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1143000"/>
          </a:xfrm>
        </p:spPr>
        <p:txBody>
          <a:bodyPr/>
          <a:lstStyle/>
          <a:p>
            <a:r>
              <a:rPr dirty="0"/>
              <a:t>Market Segment Contributions</a:t>
            </a:r>
          </a:p>
        </p:txBody>
      </p:sp>
      <p:pic>
        <p:nvPicPr>
          <p:cNvPr id="3" name="Picture 2" descr="q10_market_seg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0" y="1923802"/>
            <a:ext cx="8674510" cy="46817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958" y="1143000"/>
            <a:ext cx="65595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Certain market segments contribute disproportionately to </a:t>
            </a:r>
            <a:r>
              <a:rPr dirty="0" smtClean="0"/>
              <a:t>bookings.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Targets </a:t>
            </a:r>
            <a:r>
              <a:rPr dirty="0"/>
              <a:t>for focused marketing efforts.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8545" y="274638"/>
            <a:ext cx="7924800" cy="1143000"/>
          </a:xfrm>
        </p:spPr>
        <p:txBody>
          <a:bodyPr/>
          <a:lstStyle/>
          <a:p>
            <a:r>
              <a:rPr dirty="0"/>
              <a:t>Weekend vs. Week Night Stays</a:t>
            </a:r>
          </a:p>
        </p:txBody>
      </p:sp>
      <p:pic>
        <p:nvPicPr>
          <p:cNvPr id="3" name="Picture 2" descr="q11_weekend_weeknigh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2187373"/>
            <a:ext cx="8575964" cy="4188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9491" y="1412125"/>
            <a:ext cx="522463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Different patterns in weekend and weekday </a:t>
            </a:r>
            <a:r>
              <a:rPr dirty="0" smtClean="0"/>
              <a:t>bookings.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Helps </a:t>
            </a:r>
            <a:r>
              <a:rPr dirty="0"/>
              <a:t>in resource planning and staffing.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658" y="46038"/>
            <a:ext cx="8229600" cy="1143000"/>
          </a:xfrm>
        </p:spPr>
        <p:txBody>
          <a:bodyPr/>
          <a:lstStyle/>
          <a:p>
            <a:r>
              <a:rPr dirty="0"/>
              <a:t>Repeat vs. New Guest Pricing</a:t>
            </a:r>
          </a:p>
        </p:txBody>
      </p:sp>
      <p:pic>
        <p:nvPicPr>
          <p:cNvPr id="3" name="Picture 2" descr="q12_repeated_vs_avg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30582"/>
            <a:ext cx="8728363" cy="441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537" y="1292688"/>
            <a:ext cx="639495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Pricing differences between repeat and new guests are </a:t>
            </a:r>
            <a:r>
              <a:rPr dirty="0" smtClean="0"/>
              <a:t>significant.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Potential </a:t>
            </a:r>
            <a:r>
              <a:rPr dirty="0"/>
              <a:t>for loyalty rewards and incentives.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83"/>
            <a:ext cx="8229600" cy="1143000"/>
          </a:xfrm>
        </p:spPr>
        <p:txBody>
          <a:bodyPr/>
          <a:lstStyle/>
          <a:p>
            <a:r>
              <a:rPr dirty="0"/>
              <a:t>Special Request Frequencies</a:t>
            </a:r>
          </a:p>
        </p:txBody>
      </p:sp>
      <p:pic>
        <p:nvPicPr>
          <p:cNvPr id="3" name="Picture 2" descr="q13_special_reques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5" y="2162868"/>
            <a:ext cx="8797636" cy="4475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5127" y="1175183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/>
            </a:pPr>
            <a:r>
              <a:rPr dirty="0"/>
              <a:t>Most bookings have minimal special </a:t>
            </a:r>
            <a:r>
              <a:rPr dirty="0" smtClean="0"/>
              <a:t>requests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Baseline </a:t>
            </a:r>
            <a:r>
              <a:rPr dirty="0"/>
              <a:t>service expectations are clear.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1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Parking Requirements vs. Group Size</a:t>
            </a:r>
          </a:p>
        </p:txBody>
      </p:sp>
      <p:pic>
        <p:nvPicPr>
          <p:cNvPr id="3" name="Picture 2" descr="q14_parking_vs_ad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1" y="2142623"/>
            <a:ext cx="8007929" cy="4270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8254" y="1274620"/>
            <a:ext cx="45648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Larger groups often require additional </a:t>
            </a:r>
            <a:r>
              <a:rPr dirty="0" smtClean="0"/>
              <a:t>parking.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Insights </a:t>
            </a:r>
            <a:r>
              <a:rPr dirty="0"/>
              <a:t>for facility planning.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3236" y="0"/>
            <a:ext cx="8839200" cy="1041544"/>
          </a:xfrm>
        </p:spPr>
        <p:txBody>
          <a:bodyPr>
            <a:noAutofit/>
          </a:bodyPr>
          <a:lstStyle/>
          <a:p>
            <a:r>
              <a:rPr sz="3200" dirty="0"/>
              <a:t>Lead Time &amp; Special </a:t>
            </a:r>
            <a:r>
              <a:rPr sz="3200" dirty="0" smtClean="0"/>
              <a:t>Requests</a:t>
            </a:r>
            <a:r>
              <a:rPr lang="en-US" sz="3200" dirty="0"/>
              <a:t> </a:t>
            </a:r>
            <a:r>
              <a:rPr sz="3200" dirty="0" smtClean="0"/>
              <a:t>Relationship</a:t>
            </a:r>
            <a:endParaRPr sz="3200" dirty="0"/>
          </a:p>
        </p:txBody>
      </p:sp>
      <p:pic>
        <p:nvPicPr>
          <p:cNvPr id="3" name="Picture 2" descr="q15_leadtime_vs_specialreques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4327"/>
            <a:ext cx="8950035" cy="4793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437" y="1149926"/>
            <a:ext cx="54568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Longer lead times are linked with more special </a:t>
            </a:r>
            <a:r>
              <a:rPr dirty="0" smtClean="0"/>
              <a:t>requests.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Impacts </a:t>
            </a:r>
            <a:r>
              <a:rPr dirty="0"/>
              <a:t>service planning and resource allocation.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237549"/>
            <a:ext cx="8229600" cy="1143000"/>
          </a:xfrm>
        </p:spPr>
        <p:txBody>
          <a:bodyPr/>
          <a:lstStyle/>
          <a:p>
            <a:r>
              <a:rPr dirty="0"/>
              <a:t>About </a:t>
            </a:r>
            <a:r>
              <a:rPr dirty="0" err="1"/>
              <a:t>DataTalk</a:t>
            </a:r>
            <a:r>
              <a:rPr dirty="0"/>
              <a:t> &amp; Our Goal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199" y="2108661"/>
            <a:ext cx="839585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 err="1"/>
              <a:t>DataTalk</a:t>
            </a:r>
            <a:r>
              <a:rPr dirty="0"/>
              <a:t> is our initiative to transform raw data into actionable insights. 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Our goal: </a:t>
            </a:r>
          </a:p>
          <a:p>
            <a:pPr>
              <a:defRPr sz="2000"/>
            </a:pPr>
            <a:r>
              <a:rPr dirty="0"/>
              <a:t>• Predict hotel booking cancellations.</a:t>
            </a:r>
          </a:p>
          <a:p>
            <a:pPr>
              <a:defRPr sz="2000"/>
            </a:pPr>
            <a:r>
              <a:rPr dirty="0"/>
              <a:t>• Understand customer behavior and booking patterns.</a:t>
            </a:r>
          </a:p>
          <a:p>
            <a:pPr>
              <a:defRPr sz="2000"/>
            </a:pPr>
            <a:r>
              <a:rPr dirty="0"/>
              <a:t>• Provide strategic recommendations to optimize pricing, marketing, and operations.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108" y="140566"/>
            <a:ext cx="8229600" cy="1143000"/>
          </a:xfrm>
        </p:spPr>
        <p:txBody>
          <a:bodyPr/>
          <a:lstStyle/>
          <a:p>
            <a:r>
              <a:rPr dirty="0"/>
              <a:t>Price Trends Across Months</a:t>
            </a:r>
          </a:p>
        </p:txBody>
      </p:sp>
      <p:pic>
        <p:nvPicPr>
          <p:cNvPr id="3" name="Picture 2" descr="q16_avgprice_tre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2175165"/>
            <a:ext cx="8340436" cy="4212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2837" y="1283566"/>
            <a:ext cx="42687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Seasonal fluctuations in pricing are </a:t>
            </a:r>
            <a:r>
              <a:rPr dirty="0" smtClean="0"/>
              <a:t>evident.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Crucial </a:t>
            </a:r>
            <a:r>
              <a:rPr dirty="0"/>
              <a:t>for adjusting pricing strategies.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3" y="274638"/>
            <a:ext cx="8465127" cy="1143000"/>
          </a:xfrm>
        </p:spPr>
        <p:txBody>
          <a:bodyPr>
            <a:noAutofit/>
          </a:bodyPr>
          <a:lstStyle/>
          <a:p>
            <a:r>
              <a:rPr sz="4000" dirty="0"/>
              <a:t>Additional Insights </a:t>
            </a:r>
            <a:r>
              <a:rPr sz="4000" dirty="0" smtClean="0"/>
              <a:t>&amp;Recommendations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57198" y="1745671"/>
            <a:ext cx="78416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sz="2400" dirty="0"/>
              <a:t>Additional Insights:</a:t>
            </a:r>
          </a:p>
          <a:p>
            <a:pPr>
              <a:defRPr sz="1800"/>
            </a:pPr>
            <a:r>
              <a:rPr sz="2400" dirty="0"/>
              <a:t>• Online booking channels show emerging trends.</a:t>
            </a:r>
          </a:p>
          <a:p>
            <a:pPr>
              <a:defRPr sz="1800"/>
            </a:pPr>
            <a:r>
              <a:rPr sz="2400" dirty="0"/>
              <a:t>• Some customer segments are highly sensitive to lead times.</a:t>
            </a:r>
          </a:p>
          <a:p>
            <a:pPr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Strategic Recommendations:</a:t>
            </a:r>
          </a:p>
          <a:p>
            <a:pPr>
              <a:defRPr sz="1800"/>
            </a:pPr>
            <a:r>
              <a:rPr sz="2400" dirty="0"/>
              <a:t>• Implement dynamic pricing models during peak seasons.</a:t>
            </a:r>
          </a:p>
          <a:p>
            <a:pPr>
              <a:defRPr sz="1800"/>
            </a:pPr>
            <a:r>
              <a:rPr sz="2400" dirty="0"/>
              <a:t>• Develop targeted loyalty programs based on customer behavior.</a:t>
            </a:r>
          </a:p>
          <a:p>
            <a:pPr>
              <a:defRPr sz="1800"/>
            </a:pPr>
            <a:r>
              <a:rPr sz="2400" dirty="0"/>
              <a:t>• Optimize staffing and resource allocation based on booking trends.</a:t>
            </a:r>
          </a:p>
          <a:p>
            <a:pPr>
              <a:defRPr sz="1800"/>
            </a:pPr>
            <a:r>
              <a:rPr sz="2400" dirty="0"/>
              <a:t>• Enhance digital marketing to capture high-value segments.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2" y="274638"/>
            <a:ext cx="8589818" cy="1143000"/>
          </a:xfrm>
        </p:spPr>
        <p:txBody>
          <a:bodyPr/>
          <a:lstStyle/>
          <a:p>
            <a:r>
              <a:rPr dirty="0"/>
              <a:t>Conclusion &amp; Q&amp;A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970115"/>
            <a:ext cx="838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sz="2400" dirty="0"/>
              <a:t>Key Takeaways:</a:t>
            </a:r>
          </a:p>
          <a:p>
            <a:pPr>
              <a:defRPr sz="1800"/>
            </a:pPr>
            <a:r>
              <a:rPr sz="2400" dirty="0"/>
              <a:t>• Strong seasonal and pricing trends were identified.</a:t>
            </a:r>
          </a:p>
          <a:p>
            <a:pPr>
              <a:defRPr sz="1800"/>
            </a:pPr>
            <a:r>
              <a:rPr sz="2400" dirty="0"/>
              <a:t>• Customer profiles and loyalty insights drive strategic opportunities.</a:t>
            </a:r>
          </a:p>
          <a:p>
            <a:pPr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Next Steps:</a:t>
            </a:r>
          </a:p>
          <a:p>
            <a:pPr>
              <a:defRPr sz="1800"/>
            </a:pPr>
            <a:r>
              <a:rPr sz="2400" dirty="0"/>
              <a:t>• Refine predictive models for cancellations.</a:t>
            </a:r>
          </a:p>
          <a:p>
            <a:pPr>
              <a:defRPr sz="1800"/>
            </a:pPr>
            <a:r>
              <a:rPr sz="2400" dirty="0"/>
              <a:t>• Implement targeted marketing and dynamic pricing strategies.</a:t>
            </a:r>
          </a:p>
          <a:p>
            <a:pPr>
              <a:defRPr sz="1800"/>
            </a:pPr>
            <a:r>
              <a:rPr sz="2400" dirty="0"/>
              <a:t>• Leverage insights for operational improvements.</a:t>
            </a:r>
          </a:p>
          <a:p>
            <a:pPr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Thank you for your attention!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14" y="695552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Data Overview &amp; Preprocessing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119086"/>
            <a:ext cx="836748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/>
            </a:pPr>
            <a:r>
              <a:rPr dirty="0"/>
              <a:t>Dataset Size: 35337 records and 21 columns.</a:t>
            </a:r>
          </a:p>
          <a:p>
            <a:pPr>
              <a:defRPr sz="1600"/>
            </a:pPr>
            <a:endParaRPr dirty="0"/>
          </a:p>
          <a:p>
            <a:pPr>
              <a:defRPr sz="1600"/>
            </a:pPr>
            <a:r>
              <a:rPr dirty="0"/>
              <a:t>Columns: </a:t>
            </a:r>
            <a:r>
              <a:rPr dirty="0" err="1"/>
              <a:t>Booking_ID</a:t>
            </a:r>
            <a:r>
              <a:rPr dirty="0"/>
              <a:t>, number of adults, number of children, number of weekend nights, number of week nights, type of meal, car parking space, room type, lead time, market segment type, repeated, P-C, P-not-C, average price, special requests, date of reservation, booking status, </a:t>
            </a:r>
            <a:r>
              <a:rPr dirty="0" err="1"/>
              <a:t>reservation_year</a:t>
            </a:r>
            <a:r>
              <a:rPr dirty="0"/>
              <a:t>, </a:t>
            </a:r>
            <a:r>
              <a:rPr dirty="0" err="1"/>
              <a:t>reservation_month</a:t>
            </a:r>
            <a:r>
              <a:rPr dirty="0"/>
              <a:t>, </a:t>
            </a:r>
            <a:r>
              <a:rPr dirty="0" err="1"/>
              <a:t>total_nights</a:t>
            </a:r>
            <a:r>
              <a:rPr dirty="0"/>
              <a:t>, season</a:t>
            </a:r>
          </a:p>
          <a:p>
            <a:pPr>
              <a:defRPr sz="1600"/>
            </a:pPr>
            <a:endParaRPr dirty="0"/>
          </a:p>
          <a:p>
            <a:pPr>
              <a:defRPr sz="1600"/>
            </a:pPr>
            <a:r>
              <a:rPr dirty="0"/>
              <a:t>Brief Description: </a:t>
            </a:r>
          </a:p>
          <a:p>
            <a:pPr>
              <a:defRPr sz="1600"/>
            </a:pPr>
            <a:r>
              <a:rPr dirty="0"/>
              <a:t>This dataset contains hotel booking records with details on reservation dates, customer demographics, booking specifics (e.g., number of adults, room type, meal type), pricing, and cancellation information.</a:t>
            </a:r>
          </a:p>
          <a:p>
            <a:pPr>
              <a:defRPr sz="1600"/>
            </a:pPr>
            <a:endParaRPr dirty="0"/>
          </a:p>
          <a:p>
            <a:pPr>
              <a:defRPr sz="1600"/>
            </a:pPr>
            <a:r>
              <a:rPr dirty="0"/>
              <a:t>Preprocessing Steps: </a:t>
            </a:r>
          </a:p>
          <a:p>
            <a:pPr>
              <a:defRPr sz="1600"/>
            </a:pPr>
            <a:r>
              <a:rPr dirty="0"/>
              <a:t>• Cleaned column names and converted reservation dates to </a:t>
            </a:r>
            <a:r>
              <a:rPr dirty="0" err="1"/>
              <a:t>datetime</a:t>
            </a:r>
            <a:r>
              <a:rPr dirty="0"/>
              <a:t>.</a:t>
            </a:r>
          </a:p>
          <a:p>
            <a:pPr>
              <a:defRPr sz="1600"/>
            </a:pPr>
            <a:r>
              <a:rPr dirty="0"/>
              <a:t>• Engineered features such as total nights booked, reservation year/month, and season.</a:t>
            </a:r>
          </a:p>
          <a:p>
            <a:pPr>
              <a:defRPr sz="1600"/>
            </a:pPr>
            <a:r>
              <a:rPr dirty="0"/>
              <a:t>• Removed outliers in average price to focus on typical pricing patterns.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2" y="745692"/>
            <a:ext cx="8229600" cy="1143000"/>
          </a:xfr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727" y="2108662"/>
            <a:ext cx="8229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1. Data Overview &amp; Preprocessing</a:t>
            </a:r>
          </a:p>
          <a:p>
            <a:pPr>
              <a:defRPr sz="2000"/>
            </a:pPr>
            <a:r>
              <a:rPr dirty="0"/>
              <a:t>2. Exploratory Data Analysis (EDA)</a:t>
            </a:r>
          </a:p>
          <a:p>
            <a:pPr>
              <a:defRPr sz="2000"/>
            </a:pPr>
            <a:r>
              <a:rPr dirty="0"/>
              <a:t>3. Key Insights &amp; Trends</a:t>
            </a:r>
          </a:p>
          <a:p>
            <a:pPr>
              <a:defRPr sz="2000"/>
            </a:pPr>
            <a:r>
              <a:rPr dirty="0"/>
              <a:t>4. Strategic Recommendations</a:t>
            </a:r>
          </a:p>
          <a:p>
            <a:pPr>
              <a:defRPr sz="2000"/>
            </a:pPr>
            <a:r>
              <a:rPr dirty="0"/>
              <a:t>5. Q&amp;A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98764" y="177656"/>
            <a:ext cx="8229600" cy="1143000"/>
          </a:xfrm>
        </p:spPr>
        <p:txBody>
          <a:bodyPr/>
          <a:lstStyle/>
          <a:p>
            <a:r>
              <a:rPr dirty="0"/>
              <a:t>Seasonal Booking Patterns</a:t>
            </a:r>
          </a:p>
        </p:txBody>
      </p:sp>
      <p:pic>
        <p:nvPicPr>
          <p:cNvPr id="3" name="Picture 2" descr="q3_reservations_by_mon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764"/>
            <a:ext cx="9144000" cy="4073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7943" y="1528474"/>
            <a:ext cx="518045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Monthly reservation counts show clear </a:t>
            </a:r>
            <a:r>
              <a:rPr dirty="0" smtClean="0"/>
              <a:t>seasonality.</a:t>
            </a:r>
            <a:endParaRPr lang="en-US" dirty="0" smtClean="0"/>
          </a:p>
          <a:p>
            <a:pPr algn="l">
              <a:defRPr sz="1800"/>
            </a:pPr>
            <a:endParaRPr lang="en-US" dirty="0"/>
          </a:p>
          <a:p>
            <a:pPr algn="l">
              <a:defRPr sz="1800"/>
            </a:pPr>
            <a:r>
              <a:rPr dirty="0" smtClean="0"/>
              <a:t>High-demand </a:t>
            </a:r>
            <a:r>
              <a:rPr dirty="0"/>
              <a:t>months can drive targeted promotions.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Distribution of Adults per Booking</a:t>
            </a:r>
          </a:p>
        </p:txBody>
      </p:sp>
      <p:pic>
        <p:nvPicPr>
          <p:cNvPr id="3" name="Picture 2" descr="q1_number_of_ad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618509"/>
            <a:ext cx="8922327" cy="4054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551709"/>
            <a:ext cx="449911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Majority of bookings consist of 1-2 </a:t>
            </a:r>
            <a:r>
              <a:rPr dirty="0" smtClean="0"/>
              <a:t>adults.</a:t>
            </a:r>
            <a:endParaRPr lang="en-US" dirty="0" smtClean="0"/>
          </a:p>
          <a:p>
            <a:pPr algn="l">
              <a:defRPr sz="1800"/>
            </a:pPr>
            <a:endParaRPr lang="en-US" dirty="0"/>
          </a:p>
          <a:p>
            <a:pPr algn="l">
              <a:defRPr sz="1800"/>
            </a:pPr>
            <a:r>
              <a:rPr dirty="0" smtClean="0"/>
              <a:t>Provides </a:t>
            </a:r>
            <a:r>
              <a:rPr dirty="0"/>
              <a:t>insight into typical customer profiles.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7309" y="121806"/>
            <a:ext cx="8229600" cy="1143000"/>
          </a:xfrm>
        </p:spPr>
        <p:txBody>
          <a:bodyPr/>
          <a:lstStyle/>
          <a:p>
            <a:r>
              <a:rPr dirty="0"/>
              <a:t>Room Type Preferences</a:t>
            </a:r>
          </a:p>
        </p:txBody>
      </p:sp>
      <p:pic>
        <p:nvPicPr>
          <p:cNvPr id="3" name="Picture 2" descr="q2_room_ty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2452255"/>
            <a:ext cx="8742217" cy="4215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264806"/>
            <a:ext cx="421128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Certain room types dominate the </a:t>
            </a:r>
            <a:r>
              <a:rPr dirty="0" smtClean="0"/>
              <a:t>market.</a:t>
            </a:r>
            <a:endParaRPr lang="en-US" dirty="0" smtClean="0"/>
          </a:p>
          <a:p>
            <a:pPr algn="l">
              <a:defRPr sz="1800"/>
            </a:pPr>
            <a:endParaRPr lang="en-US" dirty="0"/>
          </a:p>
          <a:p>
            <a:pPr algn="l">
              <a:defRPr sz="1800"/>
            </a:pPr>
            <a:r>
              <a:rPr dirty="0" smtClean="0"/>
              <a:t>Essential </a:t>
            </a:r>
            <a:r>
              <a:rPr dirty="0"/>
              <a:t>for inventory and pricing strategy.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8255" y="-13854"/>
            <a:ext cx="8229600" cy="1143000"/>
          </a:xfrm>
        </p:spPr>
        <p:txBody>
          <a:bodyPr/>
          <a:lstStyle/>
          <a:p>
            <a:r>
              <a:rPr dirty="0"/>
              <a:t>Pricing Strategy Insights</a:t>
            </a:r>
          </a:p>
        </p:txBody>
      </p:sp>
      <p:pic>
        <p:nvPicPr>
          <p:cNvPr id="3" name="Picture 2" descr="q4_leadtime_vs_avg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2327565"/>
            <a:ext cx="8783782" cy="4414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1172713"/>
            <a:ext cx="532690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/>
              <a:t>Longer lead times correlate with higher average </a:t>
            </a:r>
            <a:r>
              <a:rPr dirty="0" smtClean="0"/>
              <a:t>prices.</a:t>
            </a:r>
            <a:endParaRPr lang="en-US" dirty="0" smtClean="0"/>
          </a:p>
          <a:p>
            <a:pPr algn="l">
              <a:defRPr sz="1800"/>
            </a:pPr>
            <a:endParaRPr lang="en-US" dirty="0"/>
          </a:p>
          <a:p>
            <a:pPr algn="l">
              <a:defRPr sz="1800"/>
            </a:pPr>
            <a:r>
              <a:rPr dirty="0" smtClean="0"/>
              <a:t>Supports </a:t>
            </a:r>
            <a:r>
              <a:rPr dirty="0"/>
              <a:t>dynamic pricing models.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0"/>
            <a:ext cx="7453086" cy="973591"/>
          </a:xfrm>
        </p:spPr>
        <p:txBody>
          <a:bodyPr>
            <a:normAutofit fontScale="90000"/>
          </a:bodyPr>
          <a:lstStyle/>
          <a:p>
            <a:r>
              <a:rPr dirty="0"/>
              <a:t>Correlation Among Key Variables</a:t>
            </a:r>
          </a:p>
        </p:txBody>
      </p:sp>
      <p:pic>
        <p:nvPicPr>
          <p:cNvPr id="3" name="Picture 2" descr="q5_correlation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412"/>
            <a:ext cx="8940800" cy="5109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6629" y="841828"/>
            <a:ext cx="597317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/>
            </a:pPr>
            <a:r>
              <a:rPr dirty="0" err="1"/>
              <a:t>Heatmap</a:t>
            </a:r>
            <a:r>
              <a:rPr dirty="0"/>
              <a:t> reveals interdependencies among numeric </a:t>
            </a:r>
            <a:r>
              <a:rPr dirty="0" smtClean="0"/>
              <a:t>features.</a:t>
            </a:r>
            <a:endParaRPr lang="en-US" dirty="0" smtClean="0"/>
          </a:p>
          <a:p>
            <a:pPr algn="l">
              <a:defRPr sz="1800"/>
            </a:pPr>
            <a:r>
              <a:rPr dirty="0" smtClean="0"/>
              <a:t>Highlights </a:t>
            </a:r>
            <a:r>
              <a:rPr dirty="0"/>
              <a:t>drivers of customer behavior.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671</Words>
  <Application>Microsoft Office PowerPoint</Application>
  <PresentationFormat>عرض على الشاشة (3:4)‏</PresentationFormat>
  <Paragraphs>101</Paragraphs>
  <Slides>22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23" baseType="lpstr">
      <vt:lpstr>Office Theme</vt:lpstr>
      <vt:lpstr>Hotel Booking Cancellation Prediction Data-Driven Insights</vt:lpstr>
      <vt:lpstr>About DataTalk &amp; Our Goal</vt:lpstr>
      <vt:lpstr>Data Overview &amp; Preprocessing Summary</vt:lpstr>
      <vt:lpstr>Agenda</vt:lpstr>
      <vt:lpstr>Seasonal Booking Patterns</vt:lpstr>
      <vt:lpstr>Distribution of Adults per Booking</vt:lpstr>
      <vt:lpstr>Room Type Preferences</vt:lpstr>
      <vt:lpstr>Pricing Strategy Insights</vt:lpstr>
      <vt:lpstr>Correlation Among Key Variables</vt:lpstr>
      <vt:lpstr>Special Requests &amp; Price Impact</vt:lpstr>
      <vt:lpstr>Customer Loyalty Overview</vt:lpstr>
      <vt:lpstr>Meal Type Preferences</vt:lpstr>
      <vt:lpstr>Children and Lead Time Dynamics</vt:lpstr>
      <vt:lpstr>Market Segment Contributions</vt:lpstr>
      <vt:lpstr>Weekend vs. Week Night Stays</vt:lpstr>
      <vt:lpstr>Repeat vs. New Guest Pricing</vt:lpstr>
      <vt:lpstr>Special Request Frequencies</vt:lpstr>
      <vt:lpstr>Parking Requirements vs. Group Size</vt:lpstr>
      <vt:lpstr>Lead Time &amp; Special Requests Relationship</vt:lpstr>
      <vt:lpstr>Price Trends Across Months</vt:lpstr>
      <vt:lpstr>Additional Insights &amp;Recommendations</vt:lpstr>
      <vt:lpstr>Conclusion &amp; Q&amp;A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Cancellation Prediction Data-Driven Insights</dc:title>
  <dc:creator>Menna Khalid</dc:creator>
  <dc:description>generated using python-pptx</dc:description>
  <cp:lastModifiedBy>professeur</cp:lastModifiedBy>
  <cp:revision>4</cp:revision>
  <dcterms:created xsi:type="dcterms:W3CDTF">2013-01-27T09:14:16Z</dcterms:created>
  <dcterms:modified xsi:type="dcterms:W3CDTF">2025-02-07T15:08:34Z</dcterms:modified>
</cp:coreProperties>
</file>